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  <p:sldMasterId id="2147483682" r:id="rId2"/>
  </p:sldMasterIdLst>
  <p:notesMasterIdLst>
    <p:notesMasterId r:id="rId17"/>
  </p:notesMasterIdLst>
  <p:sldIdLst>
    <p:sldId id="256" r:id="rId3"/>
    <p:sldId id="759" r:id="rId4"/>
    <p:sldId id="770" r:id="rId5"/>
    <p:sldId id="652" r:id="rId6"/>
    <p:sldId id="765" r:id="rId7"/>
    <p:sldId id="771" r:id="rId8"/>
    <p:sldId id="766" r:id="rId9"/>
    <p:sldId id="754" r:id="rId10"/>
    <p:sldId id="769" r:id="rId11"/>
    <p:sldId id="768" r:id="rId12"/>
    <p:sldId id="774" r:id="rId13"/>
    <p:sldId id="772" r:id="rId14"/>
    <p:sldId id="773" r:id="rId15"/>
    <p:sldId id="767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CAD30"/>
    <a:srgbClr val="EB4F00"/>
    <a:srgbClr val="5A8236"/>
    <a:srgbClr val="EC5C05"/>
    <a:srgbClr val="F8FAF9"/>
    <a:srgbClr val="4F591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9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/>
              <a:t>TITELBLAD OPTIE 1</a:t>
            </a:r>
          </a:p>
        </p:txBody>
      </p:sp>
      <p:sp>
        <p:nvSpPr>
          <p:cNvPr id="512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8D8DCB-6A75-4C58-8529-D8E5BF13D6F2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12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96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983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41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84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727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15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90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37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68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06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347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05CFC-597E-44DB-882B-459D7BE33543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99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297B-2C72-47CA-96D2-F5EE492915A4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6CAC8-74FF-42E8-82A0-64474EB2F61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0088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667B-F207-4782-ACD2-32B3EB8A7F6C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F6CDD-5A90-4311-A1CE-6355762698E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30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8215B-9F25-48EC-AA5B-8C65CEDCEE6B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56E46-E530-4BA1-8823-70432D25D87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272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BC9CAB-4787-4680-BBF4-E04A30E33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00" y="1495800"/>
            <a:ext cx="6749830" cy="3458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4CDE2A0-13CF-4535-96A1-A0D5EE4B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8356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D2EFA-06FB-48BF-AF41-7D5D303A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459160"/>
            <a:ext cx="3780000" cy="9052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BC9CAB-4787-4680-BBF4-E04A30E33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00" y="1495800"/>
            <a:ext cx="3780000" cy="3458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604BF9-EA03-4205-AFA3-960C057D0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825" y="1008906"/>
            <a:ext cx="3565781" cy="36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8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E644655-3B49-4342-BDC3-2EE4BE61CB3F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6D2EFA-06FB-48BF-AF41-7D5D303A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459160"/>
            <a:ext cx="3780000" cy="9052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BC9CAB-4787-4680-BBF4-E04A30E33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00" y="1495800"/>
            <a:ext cx="3780000" cy="3458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EE6ADAB-FCC7-4C2A-B715-8DB01060D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825" y="1008906"/>
            <a:ext cx="3565781" cy="36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3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D2EFA-06FB-48BF-AF41-7D5D303A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459160"/>
            <a:ext cx="3780000" cy="9052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BC9CAB-4787-4680-BBF4-E04A30E33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00" y="1495800"/>
            <a:ext cx="3780000" cy="3458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5D54D80-FA42-433F-9232-CEFFBD31A2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-1"/>
            <a:ext cx="4572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639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D2EFA-06FB-48BF-AF41-7D5D303A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459160"/>
            <a:ext cx="3780000" cy="9052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BC9CAB-4787-4680-BBF4-E04A30E33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00" y="1495800"/>
            <a:ext cx="3780000" cy="3458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5D54D80-FA42-433F-9232-CEFFBD31A2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-1"/>
            <a:ext cx="4572000" cy="257175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C5CED11-A43F-41C4-A612-192A5D3ED4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2571750"/>
            <a:ext cx="4572000" cy="2571751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465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me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F51B7E2-2D04-4863-ADC5-16CF768F2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714" y="0"/>
            <a:ext cx="4574286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6D2EFA-06FB-48BF-AF41-7D5D303A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459160"/>
            <a:ext cx="3780000" cy="9052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BC9CAB-4787-4680-BBF4-E04A30E33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00" y="1495800"/>
            <a:ext cx="3780000" cy="3458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5D54D80-FA42-433F-9232-CEFFBD31A2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7911" y="283265"/>
            <a:ext cx="4017893" cy="4576970"/>
          </a:xfrm>
          <a:prstGeom prst="roundRect">
            <a:avLst>
              <a:gd name="adj" fmla="val 3439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9236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725D956-7268-483B-A263-B76D2B867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5D54D80-FA42-433F-9232-CEFFBD31A2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6736" y="276750"/>
            <a:ext cx="8570529" cy="4590000"/>
          </a:xfrm>
          <a:prstGeom prst="roundRect">
            <a:avLst>
              <a:gd name="adj" fmla="val 2919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26984C6-A958-49BF-AC54-4B042143EE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344" y="4516045"/>
            <a:ext cx="7136606" cy="25103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2865511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5D54D80-FA42-433F-9232-CEFFBD31A2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9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26984C6-A958-49BF-AC54-4B042143EE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061" y="4247795"/>
            <a:ext cx="3882627" cy="432000"/>
          </a:xfrm>
          <a:prstGeom prst="roundRect">
            <a:avLst>
              <a:gd name="adj" fmla="val 20801"/>
            </a:avLst>
          </a:prstGeom>
          <a:solidFill>
            <a:schemeClr val="tx2"/>
          </a:solidFill>
        </p:spPr>
        <p:txBody>
          <a:bodyPr lIns="14400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417260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4E71-C9C2-48EC-AB19-799983573217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1F6D-959C-44CF-83D6-09025DE4FCA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5506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8370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21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31210-46EA-42DD-BB26-2D56A299327D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8BA73-6387-446F-8903-D9C5761CEFE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2562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94F5F-88CE-405C-9A20-3C67D761DF60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52AC6-142A-4395-98B1-2E6CD9036B7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8047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26DD-F532-4F6A-A9AB-B70C68875963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4D5B-748F-4330-9F9C-61C1A7113B4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7012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D9EE0-AFF0-41DF-83BF-16C783296E70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088C9-8604-4CF4-9041-0579148BA59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5917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E1DDF-46C9-4EA6-AD63-F3388FED9DB8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62D45-439A-4D7E-8F45-E2E046F87E7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9934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332F-BA5F-4AA9-ADBA-633E99A11873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C3ED-A1DB-4516-92B7-8F0AF51C066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659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014C-3E78-4D94-BA2E-72B449956CA8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B4B00-2688-4B9B-B59D-7DBC9DEAEA2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5941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C27F1F-A296-4C6C-8162-7BACE6D2CAFE}" type="datetimeFigureOut">
              <a:rPr lang="nl-NL"/>
              <a:pPr>
                <a:defRPr/>
              </a:pPr>
              <a:t>2-3-2022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1579AD8-538E-44F0-8773-B6EBCBF8FAE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390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459160"/>
            <a:ext cx="6750000" cy="905295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30" y="1495865"/>
            <a:ext cx="6750000" cy="2868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303781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lvl1pPr algn="l" defTabSz="685800" rtl="0" eaLnBrk="1" latinLnBrk="0" hangingPunct="1">
        <a:lnSpc>
          <a:spcPct val="67000"/>
        </a:lnSpc>
        <a:spcBef>
          <a:spcPct val="0"/>
        </a:spcBef>
        <a:buNone/>
        <a:defRPr sz="375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lnSpc>
          <a:spcPct val="87000"/>
        </a:lnSpc>
        <a:spcBef>
          <a:spcPts val="0"/>
        </a:spcBef>
        <a:spcAft>
          <a:spcPts val="1650"/>
        </a:spcAft>
        <a:buFont typeface="Miso" pitchFamily="2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685800" rtl="0" eaLnBrk="1" latinLnBrk="0" hangingPunct="1">
        <a:lnSpc>
          <a:spcPct val="87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-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685800" rtl="0" eaLnBrk="1" latinLnBrk="0" hangingPunct="1">
        <a:lnSpc>
          <a:spcPct val="87000"/>
        </a:lnSpc>
        <a:spcBef>
          <a:spcPts val="0"/>
        </a:spcBef>
        <a:buFont typeface="Calibri" panose="020F0502020204030204" pitchFamily="34" charset="0"/>
        <a:buChar char="›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87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87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75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685800" rtl="0" eaLnBrk="1" latinLnBrk="0" hangingPunct="1">
        <a:lnSpc>
          <a:spcPct val="87000"/>
        </a:lnSpc>
        <a:spcBef>
          <a:spcPts val="0"/>
        </a:spcBef>
        <a:spcAft>
          <a:spcPts val="1650"/>
        </a:spcAft>
        <a:buFont typeface="Miso" pitchFamily="2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685800" rtl="0" eaLnBrk="1" latinLnBrk="0" hangingPunct="1">
        <a:lnSpc>
          <a:spcPct val="87000"/>
        </a:lnSpc>
        <a:spcBef>
          <a:spcPts val="0"/>
        </a:spcBef>
        <a:buFont typeface="Calibri" panose="020F0502020204030204" pitchFamily="34" charset="0"/>
        <a:buChar char="-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685800" rtl="0" eaLnBrk="1" latinLnBrk="0" hangingPunct="1">
        <a:lnSpc>
          <a:spcPct val="87000"/>
        </a:lnSpc>
        <a:spcBef>
          <a:spcPts val="0"/>
        </a:spcBef>
        <a:buFont typeface="Calibri" panose="020F0502020204030204" pitchFamily="34" charset="0"/>
        <a:buChar char="›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87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F08B7-B093-4400-824F-6E75439FAD3D}"/>
              </a:ext>
            </a:extLst>
          </p:cNvPr>
          <p:cNvSpPr txBox="1">
            <a:spLocks/>
          </p:cNvSpPr>
          <p:nvPr/>
        </p:nvSpPr>
        <p:spPr bwMode="auto">
          <a:xfrm>
            <a:off x="288000" y="288000"/>
            <a:ext cx="6696744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Informatiebijeenkomst werkzaamheden Vondellaan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Dinsdag 1 maart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1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Bomen kappen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1" y="900000"/>
            <a:ext cx="7768588" cy="3031588"/>
          </a:xfrm>
        </p:spPr>
        <p:txBody>
          <a:bodyPr rtlCol="0">
            <a:normAutofit fontScale="92500" lnSpcReduction="10000"/>
          </a:bodyPr>
          <a:lstStyle/>
          <a:p>
            <a:r>
              <a:rPr lang="nl-NL" sz="1800" dirty="0"/>
              <a:t>Bomenkap voor start broedseizoen (half maart)</a:t>
            </a:r>
            <a:br>
              <a:rPr lang="nl-NL" sz="1800" dirty="0"/>
            </a:br>
            <a:endParaRPr lang="nl-NL" sz="1800" dirty="0"/>
          </a:p>
          <a:p>
            <a:r>
              <a:rPr lang="nl-NL" sz="1800" dirty="0"/>
              <a:t>Werkzaamheden van maandag 7 maart t/m donderdag 10 maart tussen 10:00 uur en 16:00 uur </a:t>
            </a:r>
          </a:p>
          <a:p>
            <a:endParaRPr lang="nl-NL" sz="1800" dirty="0"/>
          </a:p>
          <a:p>
            <a:r>
              <a:rPr lang="nl-NL" sz="1800" dirty="0"/>
              <a:t>De bomenkap is nodig om proefsleuven te graven, zodat we daarna veilig kabels en leidingen kunnen leggen en verleggen</a:t>
            </a:r>
          </a:p>
          <a:p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Kettingzagen, snipperaars, stobbenfrezen en grote voertuigen (kranen) veroorzaken kortdurende (</a:t>
            </a:r>
            <a:r>
              <a:rPr lang="nl-NL" sz="1800" dirty="0" err="1"/>
              <a:t>geluids</a:t>
            </a:r>
            <a:r>
              <a:rPr lang="nl-NL" sz="1800" dirty="0"/>
              <a:t>)hinder</a:t>
            </a:r>
            <a:br>
              <a:rPr lang="nl-NL" sz="1800" dirty="0"/>
            </a:br>
            <a:endParaRPr lang="nl-NL" sz="18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nl-NL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63402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Bomen kappen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61283"/>
            <a:ext cx="2502121" cy="2127531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br>
              <a:rPr lang="nl-NL" sz="1400" dirty="0"/>
            </a:br>
            <a:endParaRPr lang="nl-NL" sz="14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nl-NL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500" dirty="0"/>
          </a:p>
        </p:txBody>
      </p:sp>
      <p:pic>
        <p:nvPicPr>
          <p:cNvPr id="9" name="Picture 230">
            <a:extLst>
              <a:ext uri="{FF2B5EF4-FFF2-40B4-BE49-F238E27FC236}">
                <a16:creationId xmlns:a16="http://schemas.microsoft.com/office/drawing/2014/main" id="{59A26AFA-6B14-436D-96AE-2A387978313D}"/>
              </a:ext>
            </a:extLst>
          </p:cNvPr>
          <p:cNvPicPr/>
          <p:nvPr/>
        </p:nvPicPr>
        <p:blipFill rotWithShape="1">
          <a:blip r:embed="rId4"/>
          <a:srcRect l="11894" t="9406" r="38217" b="49832"/>
          <a:stretch/>
        </p:blipFill>
        <p:spPr>
          <a:xfrm>
            <a:off x="4672435" y="723776"/>
            <a:ext cx="3771265" cy="435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2F7F7CF-8580-491E-97FB-0CA231835ED0}"/>
              </a:ext>
            </a:extLst>
          </p:cNvPr>
          <p:cNvSpPr txBox="1"/>
          <p:nvPr/>
        </p:nvSpPr>
        <p:spPr>
          <a:xfrm>
            <a:off x="288000" y="900000"/>
            <a:ext cx="3771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/>
              <a:t>Parkeerverbod: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Van</a:t>
            </a:r>
            <a:r>
              <a:rPr lang="nl-NL" sz="1800" dirty="0"/>
              <a:t> maandag 7 maart t/m donderdag 10 maart </a:t>
            </a:r>
            <a:br>
              <a:rPr lang="nl-NL" sz="1800" dirty="0"/>
            </a:br>
            <a:r>
              <a:rPr lang="nl-NL" sz="1800" dirty="0"/>
              <a:t>tussen 08:00 uur en 17:00 uur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r>
              <a:rPr lang="nl-NL" sz="1800" dirty="0"/>
              <a:t>Uitzondering parkeerverbod: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Schuine parkeervakken ter hoogte van Vondellaan </a:t>
            </a:r>
            <a:r>
              <a:rPr lang="nl-NL" sz="1800" dirty="0" err="1"/>
              <a:t>nr</a:t>
            </a:r>
            <a:r>
              <a:rPr lang="nl-NL" sz="1800" dirty="0"/>
              <a:t> 7 t/m 65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4B00122-F6D2-451A-8735-F4E6647F9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00"/>
          <a:stretch/>
        </p:blipFill>
        <p:spPr>
          <a:xfrm>
            <a:off x="2409825" y="3175001"/>
            <a:ext cx="1908094" cy="1907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C82D0EC-02B1-4C44-B763-01C8AE9947ED}"/>
              </a:ext>
            </a:extLst>
          </p:cNvPr>
          <p:cNvCxnSpPr>
            <a:cxnSpLocks/>
          </p:cNvCxnSpPr>
          <p:nvPr/>
        </p:nvCxnSpPr>
        <p:spPr>
          <a:xfrm>
            <a:off x="6664817" y="2685245"/>
            <a:ext cx="302653" cy="4121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E98A763-FC50-4F42-AD5F-EBE5F0452FF3}"/>
              </a:ext>
            </a:extLst>
          </p:cNvPr>
          <p:cNvCxnSpPr>
            <a:cxnSpLocks/>
          </p:cNvCxnSpPr>
          <p:nvPr/>
        </p:nvCxnSpPr>
        <p:spPr>
          <a:xfrm>
            <a:off x="2969601" y="3333750"/>
            <a:ext cx="1009971" cy="140567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6C20B646-ADE6-4F5E-8786-22DA398623CA}"/>
              </a:ext>
            </a:extLst>
          </p:cNvPr>
          <p:cNvSpPr/>
          <p:nvPr/>
        </p:nvSpPr>
        <p:spPr>
          <a:xfrm>
            <a:off x="7255649" y="1158229"/>
            <a:ext cx="1188051" cy="69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A7D43E1-A08B-4B07-8A35-55E093DD6853}"/>
              </a:ext>
            </a:extLst>
          </p:cNvPr>
          <p:cNvCxnSpPr>
            <a:cxnSpLocks/>
          </p:cNvCxnSpPr>
          <p:nvPr/>
        </p:nvCxnSpPr>
        <p:spPr>
          <a:xfrm>
            <a:off x="7336790" y="1319596"/>
            <a:ext cx="2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6F36A9C5-0AD1-4B0F-A375-F236416A6235}"/>
              </a:ext>
            </a:extLst>
          </p:cNvPr>
          <p:cNvSpPr txBox="1"/>
          <p:nvPr/>
        </p:nvSpPr>
        <p:spPr>
          <a:xfrm>
            <a:off x="7566718" y="1158114"/>
            <a:ext cx="9672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Miso" pitchFamily="50" charset="0"/>
              </a:rPr>
              <a:t>Parkeerverbod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739F805-8625-4DA9-AECF-4BA9A211E076}"/>
              </a:ext>
            </a:extLst>
          </p:cNvPr>
          <p:cNvCxnSpPr>
            <a:cxnSpLocks/>
          </p:cNvCxnSpPr>
          <p:nvPr/>
        </p:nvCxnSpPr>
        <p:spPr>
          <a:xfrm>
            <a:off x="7336790" y="1615544"/>
            <a:ext cx="288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D078EF67-83D9-4E5D-8871-341719149EA5}"/>
              </a:ext>
            </a:extLst>
          </p:cNvPr>
          <p:cNvSpPr txBox="1"/>
          <p:nvPr/>
        </p:nvSpPr>
        <p:spPr>
          <a:xfrm>
            <a:off x="7566718" y="1365647"/>
            <a:ext cx="9107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Miso" pitchFamily="50" charset="0"/>
              </a:rPr>
              <a:t>Uitzondering</a:t>
            </a:r>
          </a:p>
          <a:p>
            <a:r>
              <a:rPr lang="nl-NL" sz="1200" dirty="0">
                <a:latin typeface="Miso" pitchFamily="50" charset="0"/>
              </a:rPr>
              <a:t>Parkeerverbod</a:t>
            </a: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78856A26-CC56-477A-88D2-53385E5B5BC3}"/>
              </a:ext>
            </a:extLst>
          </p:cNvPr>
          <p:cNvCxnSpPr>
            <a:cxnSpLocks/>
            <a:stCxn id="22528" idx="1"/>
            <a:endCxn id="10" idx="3"/>
          </p:cNvCxnSpPr>
          <p:nvPr/>
        </p:nvCxnSpPr>
        <p:spPr>
          <a:xfrm flipH="1">
            <a:off x="4317919" y="2946785"/>
            <a:ext cx="2140031" cy="1181764"/>
          </a:xfrm>
          <a:prstGeom prst="straightConnector1">
            <a:avLst/>
          </a:prstGeom>
          <a:ln w="571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28" name="Rechthoek 22527">
            <a:extLst>
              <a:ext uri="{FF2B5EF4-FFF2-40B4-BE49-F238E27FC236}">
                <a16:creationId xmlns:a16="http://schemas.microsoft.com/office/drawing/2014/main" id="{36181C64-EB09-46B3-9DC8-9CA35C33BA48}"/>
              </a:ext>
            </a:extLst>
          </p:cNvPr>
          <p:cNvSpPr/>
          <p:nvPr/>
        </p:nvSpPr>
        <p:spPr>
          <a:xfrm>
            <a:off x="6457950" y="2685245"/>
            <a:ext cx="509520" cy="52307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101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1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Bomen kappen 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1" y="853084"/>
            <a:ext cx="3577943" cy="3047305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nl-NL" sz="1800" dirty="0"/>
              <a:t>Verkeersmaatregelen van maandag 7 maart t/m donderdag 10 maart tussen 10:00 uur en 16:00 uur </a:t>
            </a:r>
          </a:p>
          <a:p>
            <a:r>
              <a:rPr lang="nl-NL" sz="1800" dirty="0"/>
              <a:t>Halve rijbaan afzetting </a:t>
            </a:r>
          </a:p>
          <a:p>
            <a:r>
              <a:rPr lang="nl-NL" sz="1800" dirty="0"/>
              <a:t>Verkeerregelaars begeleiden </a:t>
            </a:r>
            <a:br>
              <a:rPr lang="nl-NL" sz="1800" dirty="0"/>
            </a:br>
            <a:r>
              <a:rPr lang="nl-NL" sz="1800" dirty="0"/>
              <a:t>het verkeer tijdens vellen en verwijderen bomen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br>
              <a:rPr lang="nl-NL" sz="1800" dirty="0"/>
            </a:br>
            <a:endParaRPr lang="nl-NL" sz="18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nl-NL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5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A36F631-6870-4909-BA47-B3C388B7C072}"/>
              </a:ext>
            </a:extLst>
          </p:cNvPr>
          <p:cNvCxnSpPr>
            <a:cxnSpLocks/>
          </p:cNvCxnSpPr>
          <p:nvPr/>
        </p:nvCxnSpPr>
        <p:spPr>
          <a:xfrm flipV="1">
            <a:off x="6734175" y="2393156"/>
            <a:ext cx="345281" cy="23812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54D9DE6-205F-4B2A-8614-AD97C8712DB9}"/>
              </a:ext>
            </a:extLst>
          </p:cNvPr>
          <p:cNvCxnSpPr>
            <a:cxnSpLocks/>
          </p:cNvCxnSpPr>
          <p:nvPr/>
        </p:nvCxnSpPr>
        <p:spPr>
          <a:xfrm flipV="1">
            <a:off x="7417594" y="4488656"/>
            <a:ext cx="395287" cy="1190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30">
            <a:extLst>
              <a:ext uri="{FF2B5EF4-FFF2-40B4-BE49-F238E27FC236}">
                <a16:creationId xmlns:a16="http://schemas.microsoft.com/office/drawing/2014/main" id="{D4735727-0706-487C-8F03-DC04803BCFCC}"/>
              </a:ext>
            </a:extLst>
          </p:cNvPr>
          <p:cNvPicPr/>
          <p:nvPr/>
        </p:nvPicPr>
        <p:blipFill rotWithShape="1">
          <a:blip r:embed="rId4"/>
          <a:srcRect l="11894" t="9406" r="38217" b="48974"/>
          <a:stretch/>
        </p:blipFill>
        <p:spPr>
          <a:xfrm>
            <a:off x="4738789" y="720000"/>
            <a:ext cx="3708226" cy="437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52D6983-E028-44D9-8AF5-F5E7206269A6}"/>
              </a:ext>
            </a:extLst>
          </p:cNvPr>
          <p:cNvSpPr txBox="1"/>
          <p:nvPr/>
        </p:nvSpPr>
        <p:spPr>
          <a:xfrm>
            <a:off x="7095910" y="1170334"/>
            <a:ext cx="13553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Miso" pitchFamily="50" charset="0"/>
              </a:rPr>
              <a:t>           Halve</a:t>
            </a:r>
          </a:p>
          <a:p>
            <a:r>
              <a:rPr lang="nl-NL" sz="1200" dirty="0">
                <a:latin typeface="Miso" pitchFamily="50" charset="0"/>
              </a:rPr>
              <a:t>           Rijbaanafzetting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54B42F0B-0D51-4B98-836C-F876DF31C357}"/>
              </a:ext>
            </a:extLst>
          </p:cNvPr>
          <p:cNvCxnSpPr>
            <a:cxnSpLocks/>
          </p:cNvCxnSpPr>
          <p:nvPr/>
        </p:nvCxnSpPr>
        <p:spPr>
          <a:xfrm>
            <a:off x="7147387" y="1420217"/>
            <a:ext cx="2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77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1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Vervolg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1" y="900000"/>
            <a:ext cx="7768588" cy="3031588"/>
          </a:xfrm>
        </p:spPr>
        <p:txBody>
          <a:bodyPr rtlCol="0">
            <a:normAutofit/>
          </a:bodyPr>
          <a:lstStyle/>
          <a:p>
            <a:r>
              <a:rPr lang="nl-NL" sz="1800" dirty="0"/>
              <a:t>Later dit jaar organiseren we een informatieavond</a:t>
            </a:r>
          </a:p>
          <a:p>
            <a:endParaRPr lang="nl-NL" sz="1800" dirty="0"/>
          </a:p>
          <a:p>
            <a:r>
              <a:rPr lang="nl-NL" sz="1800" dirty="0"/>
              <a:t>Informeren over de totale herinrichting van de Vondellaan en de werkzaamheden die de komende jaren nog gaan volgen</a:t>
            </a:r>
            <a:br>
              <a:rPr lang="nl-NL" sz="1800" dirty="0"/>
            </a:br>
            <a:endParaRPr lang="nl-NL" sz="18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nl-NL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263018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1" y="85293"/>
            <a:ext cx="7033676" cy="428425"/>
          </a:xfrm>
        </p:spPr>
        <p:txBody>
          <a:bodyPr/>
          <a:lstStyle/>
          <a:p>
            <a:pPr algn="l" eaLnBrk="1" hangingPunct="1"/>
            <a:endParaRPr lang="nl-NL" altLang="nl-NL" sz="18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42BCB74-3382-4425-938B-5F7584FE5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63713"/>
            <a:ext cx="5105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6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Onderwerpen 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0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4" y="4883085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8" y="4656265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900000"/>
            <a:ext cx="7768588" cy="31881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Voorstellen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Veranderingen in de Vondellaan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Werkzaamheden op korte termijn: bomenkap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Vragen?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248575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Veranderingen in de Vondellaan 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0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4" y="4883085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8" y="4656265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900000"/>
            <a:ext cx="7768588" cy="31881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Nieuwe aansluiting op de zuidelijke ringweg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Sneller vanuit de wijk op de ringweg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Meer verkeer op de Vondellaan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Zorgen voor veiligheid en doorstroming van fietsers en autoverkeer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Veilige oversteken voor langzame verkeersdeelnemers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Daarom andere inrichting van de weg tussen Brailleweg en rotonde Van Iddekingeweg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68641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Aansluiting Groningen - Centrum</a:t>
            </a:r>
          </a:p>
        </p:txBody>
      </p:sp>
      <p:sp>
        <p:nvSpPr>
          <p:cNvPr id="10" name="Tekstballon: rechthoek 12">
            <a:extLst>
              <a:ext uri="{FF2B5EF4-FFF2-40B4-BE49-F238E27FC236}">
                <a16:creationId xmlns:a16="http://schemas.microsoft.com/office/drawing/2014/main" id="{7B57EFA5-61FC-44DA-971E-C1CD12D4D23C}"/>
              </a:ext>
            </a:extLst>
          </p:cNvPr>
          <p:cNvSpPr/>
          <p:nvPr/>
        </p:nvSpPr>
        <p:spPr>
          <a:xfrm>
            <a:off x="1544138" y="3951857"/>
            <a:ext cx="8064896" cy="867681"/>
          </a:xfrm>
          <a:prstGeom prst="wedgeRectCallout">
            <a:avLst>
              <a:gd name="adj1" fmla="val -50005"/>
              <a:gd name="adj2" fmla="val 152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396000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Van kruising met verkeerslichten naar ongelijkvloers knooppunt (3 niveaus)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Vervangen beweegbare brug door circa 3 m hogere vaste brug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Vervangen fietstunnel Papiermolen door een nieuwe fietstunnel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FCC9EB-BD10-43EF-BEED-57D48E74F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21272" r="-1"/>
          <a:stretch/>
        </p:blipFill>
        <p:spPr>
          <a:xfrm>
            <a:off x="0" y="590550"/>
            <a:ext cx="9144000" cy="45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Aansluiting Vondellaan</a:t>
            </a:r>
          </a:p>
        </p:txBody>
      </p:sp>
      <p:sp>
        <p:nvSpPr>
          <p:cNvPr id="10" name="Tekstballon: rechthoek 12">
            <a:extLst>
              <a:ext uri="{FF2B5EF4-FFF2-40B4-BE49-F238E27FC236}">
                <a16:creationId xmlns:a16="http://schemas.microsoft.com/office/drawing/2014/main" id="{7B57EFA5-61FC-44DA-971E-C1CD12D4D23C}"/>
              </a:ext>
            </a:extLst>
          </p:cNvPr>
          <p:cNvSpPr/>
          <p:nvPr/>
        </p:nvSpPr>
        <p:spPr>
          <a:xfrm>
            <a:off x="1544138" y="3951857"/>
            <a:ext cx="8064896" cy="867681"/>
          </a:xfrm>
          <a:prstGeom prst="wedgeRectCallout">
            <a:avLst>
              <a:gd name="adj1" fmla="val -50005"/>
              <a:gd name="adj2" fmla="val 152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396000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Van kruising met verkeerslichten naar ongelijkvloers knooppunt (3 niveaus)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Vervangen beweegbare brug door circa 3 m hogere vaste brug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Vervangen fietstunnel Papiermolen door een nieuwe fietstunnel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FA1569-97FC-4523-83A5-EE5B9A346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878"/>
          <a:stretch/>
        </p:blipFill>
        <p:spPr>
          <a:xfrm>
            <a:off x="0" y="589704"/>
            <a:ext cx="9144000" cy="45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Veranderingen in de Vondellaan 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0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4" y="4883085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8" y="4656265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900000"/>
            <a:ext cx="4407036" cy="39263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Planvorming in 2014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Keuze uit drie varianten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Gesprekken en inspraakperiode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Gekozen voor variant met gescheiden fietsstroken, ook op rotonde Van Iddekingeweg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Verkeerslichten bij oversteek Henriëtte Roland Holstraat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Parkeerplaatsen langs de weg verdwijnen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Nieuwe parkeerplekken bij </a:t>
            </a:r>
            <a:r>
              <a:rPr lang="nl-NL" sz="1800" dirty="0" err="1"/>
              <a:t>Gomarus</a:t>
            </a:r>
            <a:r>
              <a:rPr lang="nl-NL" sz="1800" dirty="0"/>
              <a:t> College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Stil asfalt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FD449C-B510-4090-8D51-2E58AECF0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7" t="14389" r="60572" b="5065"/>
          <a:stretch/>
        </p:blipFill>
        <p:spPr>
          <a:xfrm>
            <a:off x="5588158" y="-1"/>
            <a:ext cx="355584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Vondellaan – Van </a:t>
            </a:r>
            <a:r>
              <a:rPr lang="nl-NL" altLang="nl-NL" sz="1800" b="1" dirty="0" err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Idekkingeweg</a:t>
            </a:r>
            <a:endParaRPr lang="nl-NL" altLang="nl-NL" sz="18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kstballon: rechthoek 12">
            <a:extLst>
              <a:ext uri="{FF2B5EF4-FFF2-40B4-BE49-F238E27FC236}">
                <a16:creationId xmlns:a16="http://schemas.microsoft.com/office/drawing/2014/main" id="{7B57EFA5-61FC-44DA-971E-C1CD12D4D23C}"/>
              </a:ext>
            </a:extLst>
          </p:cNvPr>
          <p:cNvSpPr/>
          <p:nvPr/>
        </p:nvSpPr>
        <p:spPr>
          <a:xfrm>
            <a:off x="1544138" y="3951857"/>
            <a:ext cx="8064896" cy="867681"/>
          </a:xfrm>
          <a:prstGeom prst="wedgeRectCallout">
            <a:avLst>
              <a:gd name="adj1" fmla="val -50005"/>
              <a:gd name="adj2" fmla="val 152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396000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Van kruising met verkeerslichten naar ongelijkvloers knooppunt (3 niveaus)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Vervangen beweegbare brug door circa 3 m hogere vaste brug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Vervangen fietstunnel Papiermolen door een nieuwe fietstunnel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D8C150-B74C-43BF-9751-88A785F2B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4380" r="5192"/>
          <a:stretch/>
        </p:blipFill>
        <p:spPr>
          <a:xfrm>
            <a:off x="1" y="590309"/>
            <a:ext cx="9144000" cy="45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1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Bomen – kappen en aanplanten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900000"/>
            <a:ext cx="2617425" cy="304730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39 bomen kappen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30 bomen planten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Mix van lindebomen</a:t>
            </a:r>
            <a:br>
              <a:rPr lang="nl-NL" sz="1400" dirty="0"/>
            </a:br>
            <a:endParaRPr lang="nl-NL" sz="14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nl-NL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6EFD0B-DFBE-4EBF-A2EF-A234E5ED5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9" t="9925" r="3051"/>
          <a:stretch/>
        </p:blipFill>
        <p:spPr>
          <a:xfrm>
            <a:off x="2835797" y="880480"/>
            <a:ext cx="6164908" cy="388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20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88000" y="108000"/>
            <a:ext cx="7033676" cy="428425"/>
          </a:xfrm>
        </p:spPr>
        <p:txBody>
          <a:bodyPr/>
          <a:lstStyle/>
          <a:p>
            <a:pPr algn="l" eaLnBrk="1" hangingPunct="1"/>
            <a:r>
              <a:rPr lang="nl-NL" altLang="nl-NL" sz="18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Bomen kappen</a:t>
            </a:r>
          </a:p>
        </p:txBody>
      </p:sp>
      <p:sp>
        <p:nvSpPr>
          <p:cNvPr id="22532" name="Titel 1"/>
          <p:cNvSpPr txBox="1">
            <a:spLocks/>
          </p:cNvSpPr>
          <p:nvPr/>
        </p:nvSpPr>
        <p:spPr bwMode="auto">
          <a:xfrm>
            <a:off x="8388350" y="4883151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90467-33FB-41AC-BEB2-D8BF13423CDF}"/>
              </a:ext>
            </a:extLst>
          </p:cNvPr>
          <p:cNvSpPr txBox="1">
            <a:spLocks/>
          </p:cNvSpPr>
          <p:nvPr/>
        </p:nvSpPr>
        <p:spPr>
          <a:xfrm>
            <a:off x="8388425" y="4883086"/>
            <a:ext cx="1008112" cy="27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  <a:sym typeface="Calibri"/>
              </a:rPr>
              <a:t>5 van 8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BC1F5E8-623A-4F88-9CD1-97A58BD88257}"/>
              </a:ext>
            </a:extLst>
          </p:cNvPr>
          <p:cNvSpPr/>
          <p:nvPr/>
        </p:nvSpPr>
        <p:spPr>
          <a:xfrm>
            <a:off x="7955949" y="4656266"/>
            <a:ext cx="1188052" cy="487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3C68554-832D-4A71-AC91-D764F1A1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589649"/>
            <a:ext cx="7060053" cy="229916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br>
              <a:rPr lang="nl-NL" sz="1400" dirty="0"/>
            </a:br>
            <a:endParaRPr lang="nl-NL" sz="14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nl-NL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500" dirty="0"/>
          </a:p>
        </p:txBody>
      </p:sp>
      <p:pic>
        <p:nvPicPr>
          <p:cNvPr id="9" name="Picture 230">
            <a:extLst>
              <a:ext uri="{FF2B5EF4-FFF2-40B4-BE49-F238E27FC236}">
                <a16:creationId xmlns:a16="http://schemas.microsoft.com/office/drawing/2014/main" id="{59A26AFA-6B14-436D-96AE-2A387978313D}"/>
              </a:ext>
            </a:extLst>
          </p:cNvPr>
          <p:cNvPicPr/>
          <p:nvPr/>
        </p:nvPicPr>
        <p:blipFill rotWithShape="1">
          <a:blip r:embed="rId4"/>
          <a:srcRect l="11894" t="9406" r="38217" b="48974"/>
          <a:stretch/>
        </p:blipFill>
        <p:spPr>
          <a:xfrm>
            <a:off x="4680000" y="720000"/>
            <a:ext cx="3771265" cy="445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2F7F7CF-8580-491E-97FB-0CA231835ED0}"/>
              </a:ext>
            </a:extLst>
          </p:cNvPr>
          <p:cNvSpPr txBox="1"/>
          <p:nvPr/>
        </p:nvSpPr>
        <p:spPr>
          <a:xfrm>
            <a:off x="288000" y="900000"/>
            <a:ext cx="3771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 bomen kappen?</a:t>
            </a:r>
          </a:p>
          <a:p>
            <a:endParaRPr lang="nl-NL" dirty="0"/>
          </a:p>
          <a:p>
            <a:r>
              <a:rPr lang="nl-NL" dirty="0"/>
              <a:t>Vanaf het begin van de Vondellaan/</a:t>
            </a:r>
          </a:p>
          <a:p>
            <a:r>
              <a:rPr lang="nl-NL" dirty="0"/>
              <a:t>Henriëtte Roland Holststraat tot iets voorbij de rotonde met de Van Iddekingeweg.</a:t>
            </a:r>
          </a:p>
          <a:p>
            <a:endParaRPr lang="nl-NL" dirty="0"/>
          </a:p>
          <a:p>
            <a:r>
              <a:rPr lang="nl-NL" dirty="0"/>
              <a:t>Eind van het jaar nog aantal bomen kappen / verplaatsen.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AC2D4B2-659B-4210-A3A0-5E618DE7D62D}"/>
              </a:ext>
            </a:extLst>
          </p:cNvPr>
          <p:cNvSpPr txBox="1"/>
          <p:nvPr/>
        </p:nvSpPr>
        <p:spPr>
          <a:xfrm>
            <a:off x="7640152" y="1345150"/>
            <a:ext cx="9672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Miso" pitchFamily="50" charset="0"/>
              </a:rPr>
              <a:t>Bomen kappen</a:t>
            </a:r>
          </a:p>
        </p:txBody>
      </p:sp>
    </p:spTree>
    <p:extLst>
      <p:ext uri="{BB962C8B-B14F-4D97-AF65-F5344CB8AC3E}">
        <p14:creationId xmlns:p14="http://schemas.microsoft.com/office/powerpoint/2010/main" val="3139998613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oningen Bereikbaar">
  <a:themeElements>
    <a:clrScheme name="GBER">
      <a:dk1>
        <a:sysClr val="windowText" lastClr="000000"/>
      </a:dk1>
      <a:lt1>
        <a:sysClr val="window" lastClr="FFFFFF"/>
      </a:lt1>
      <a:dk2>
        <a:srgbClr val="46AA32"/>
      </a:dk2>
      <a:lt2>
        <a:srgbClr val="FFFFFF"/>
      </a:lt2>
      <a:accent1>
        <a:srgbClr val="46AA32"/>
      </a:accent1>
      <a:accent2>
        <a:srgbClr val="000000"/>
      </a:accent2>
      <a:accent3>
        <a:srgbClr val="F07328"/>
      </a:accent3>
      <a:accent4>
        <a:srgbClr val="FFE600"/>
      </a:accent4>
      <a:accent5>
        <a:srgbClr val="AFE1FA"/>
      </a:accent5>
      <a:accent6>
        <a:srgbClr val="F073AA"/>
      </a:accent6>
      <a:hlink>
        <a:srgbClr val="46AA32"/>
      </a:hlink>
      <a:folHlink>
        <a:srgbClr val="46AA32"/>
      </a:folHlink>
    </a:clrScheme>
    <a:fontScheme name="GBER">
      <a:majorFont>
        <a:latin typeface="Miso"/>
        <a:ea typeface=""/>
        <a:cs typeface=""/>
      </a:majorFont>
      <a:minorFont>
        <a:latin typeface="Mis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BER Julianaplein.potx" id="{405B0800-9EDD-4856-900B-9BD54DE3D227}" vid="{C68402F2-BC56-4219-BF30-BAE4CFCC1741}"/>
    </a:ext>
  </a:extLst>
</a:theme>
</file>

<file path=ppt/theme/theme3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479</Words>
  <Application>Microsoft Office PowerPoint</Application>
  <PresentationFormat>Diavoorstelling (16:9)</PresentationFormat>
  <Paragraphs>144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Miso</vt:lpstr>
      <vt:lpstr>1_Kantoorthema</vt:lpstr>
      <vt:lpstr>Groningen Bereikbaar</vt:lpstr>
      <vt:lpstr>PowerPoint-presentatie</vt:lpstr>
      <vt:lpstr>Onderwerpen </vt:lpstr>
      <vt:lpstr>Veranderingen in de Vondellaan </vt:lpstr>
      <vt:lpstr>Aansluiting Groningen - Centrum</vt:lpstr>
      <vt:lpstr>Aansluiting Vondellaan</vt:lpstr>
      <vt:lpstr>Veranderingen in de Vondellaan </vt:lpstr>
      <vt:lpstr>Vondellaan – Van Idekkingeweg</vt:lpstr>
      <vt:lpstr>Bomen – kappen en aanplanten</vt:lpstr>
      <vt:lpstr>Bomen kappen</vt:lpstr>
      <vt:lpstr>Bomen kappen</vt:lpstr>
      <vt:lpstr>Bomen kappen</vt:lpstr>
      <vt:lpstr>Bomen kappen </vt:lpstr>
      <vt:lpstr>Vervolg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presentatie {naam groep vermelden}</dc:title>
  <dc:creator>Boelens, Nicolette (NN)</dc:creator>
  <cp:lastModifiedBy>John</cp:lastModifiedBy>
  <cp:revision>162</cp:revision>
  <dcterms:modified xsi:type="dcterms:W3CDTF">2022-03-02T13:33:06Z</dcterms:modified>
</cp:coreProperties>
</file>